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inyon Script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inyonScrip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b0287353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b0287353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b0287353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b0287353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b0287353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b0287353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b0287353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b0287353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b0287353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b0287353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b0287353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b0287353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b0287353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b0287353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b0287353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b0287353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b0287353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b0287353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b7994ff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b7994ff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b028735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b028735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b7994ff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b7994ff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b0287353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b0287353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b0287353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b0287353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b0287353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b0287353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b0287353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b0287353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b0287353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b0287353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b0287353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b0287353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b0287353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b0287353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b0287353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b0287353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b0287353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b0287353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b0287353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b0287353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b0287353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b0287353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b0287353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b028735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b028735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b028735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b0287353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b0287353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b0287353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b0287353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b028735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b028735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b0287353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b0287353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BK-95ES7UjbHiYVlWNjn0NwYzJRIQMfJ/view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5.png"/><Relationship Id="rId6" Type="http://schemas.openxmlformats.org/officeDocument/2006/relationships/hyperlink" Target="https://jalammar.github.io/visualizing-neural-machine-translation-mechanics-of-seq2seq-models-with-attention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pdf/1409.0473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53qaBvMmmAVMQLd9Tkd-j6V7zEtRsIqe/view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uVoQv0eSNFLyu4jEFwhlIpwwtE1jxCiL/view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s://jalammar.github.io/visualizing-neural-machine-translation-mechanics-of-seq2seq-models-with-attention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hyperlink" Target="https://arxiv.org/pdf/1409.047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hyperlink" Target="https://arxiv.org/pdf/1409.047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hyperlink" Target="https://arxiv.org/pdf/1706.0376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hyperlink" Target="https://arxiv.org/pdf/1706.0376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hyperlink" Target="https://jalammar.github.io/illustrated-transforme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hyperlink" Target="https://jalammar.github.io/illustrated-transformer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hyperlink" Target="https://jalammar.github.io/illustrated-transformer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30.gif"/><Relationship Id="rId5" Type="http://schemas.openxmlformats.org/officeDocument/2006/relationships/hyperlink" Target="https://towardsdatascience.com/illustrated-guide-to-transformers-step-by-step-explanation-f74876522bc0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hyperlink" Target="https://towardsdatascience.com/illustrated-guide-to-transformers-step-by-step-explanation-f74876522bc0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hyperlink" Target="https://towardsdatascience.com/illustrated-guide-to-transformers-step-by-step-explanation-f74876522bc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lab.research.google.com/github/tensorflow/tensor2tensor/blob/master/tensor2tensor/notebooks/hello_t2t.ipynb#scrollTo=OJKU36QAfqOC" TargetMode="External"/><Relationship Id="rId4" Type="http://schemas.openxmlformats.org/officeDocument/2006/relationships/hyperlink" Target="https://colab.research.google.com/github/tensorflow/tensor2tensor/blob/master/tensor2tensor/notebooks/hello_t2t.ipynb#scrollTo=OJKU36QAfqOC" TargetMode="External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wjZofJX0v4M&amp;t=59s" TargetMode="External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abs/1706.03762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en.wikipedia.org/wiki/J._R._Firt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medium.com/@kirudang/language-model-history-before-and-after-transformer-the-ai-revolution-bedc7948a13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1301.378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s://colab.research.google.com/drive/1D8MzHRZWgVVn8euqlgFhSOlGQcpzVooq#scrollTo=K5pDqrJ4vk8c&amp;uniqifier=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hyperlink" Target="https://arxiv.org/pdf/1301.378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02575" y="494975"/>
            <a:ext cx="8115000" cy="9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Transformers</a:t>
            </a:r>
            <a:r>
              <a:rPr lang="en-GB" sz="4200"/>
              <a:t> for Everyone</a:t>
            </a:r>
            <a:endParaRPr sz="4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216875" y="4398800"/>
            <a:ext cx="48864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Kunal Kanawade</a:t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7352975" y="4697900"/>
            <a:ext cx="160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Date: 31</a:t>
            </a:r>
            <a:r>
              <a:rPr baseline="30000" lang="en-GB" sz="1000">
                <a:solidFill>
                  <a:schemeClr val="dk2"/>
                </a:solidFill>
              </a:rPr>
              <a:t>st</a:t>
            </a:r>
            <a:r>
              <a:rPr lang="en-GB" sz="1000">
                <a:solidFill>
                  <a:schemeClr val="dk2"/>
                </a:solidFill>
              </a:rPr>
              <a:t> January 2025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350" y="1629575"/>
            <a:ext cx="4579443" cy="261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375" y="161413"/>
            <a:ext cx="6306450" cy="488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Why Attention is needed ?</a:t>
            </a:r>
            <a:endParaRPr/>
          </a:p>
        </p:txBody>
      </p:sp>
      <p:pic>
        <p:nvPicPr>
          <p:cNvPr id="127" name="Google Shape;127;p23" title="seq2seq_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8293748" cy="22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575" y="3174200"/>
            <a:ext cx="5260899" cy="18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6619200" y="4392875"/>
            <a:ext cx="13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Source:</a:t>
            </a:r>
            <a:r>
              <a:rPr lang="en-GB" sz="1000" u="sng">
                <a:solidFill>
                  <a:schemeClr val="hlink"/>
                </a:solidFill>
                <a:hlinkClick r:id="rId6"/>
              </a:rPr>
              <a:t>Link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Attention is needed ?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he use of a fixed-length vector is bottleneck in improving the performance of this basic encoder–decoder architecture,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Bahdanau et al.,2014</a:t>
            </a:r>
            <a:r>
              <a:rPr lang="en-GB"/>
              <a:t>  proposed a model to automatically (soft-)search for parts of a source sentence that are relevant to predicting a target word, without having to form these parts as a hard segment explicitly.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And hence </a:t>
            </a:r>
            <a:r>
              <a:rPr b="1" lang="en-GB"/>
              <a:t>Attention</a:t>
            </a:r>
            <a:r>
              <a:rPr lang="en-GB"/>
              <a:t> is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 title="RNN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49" y="1348675"/>
            <a:ext cx="4969300" cy="31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Recurrent Neural Networks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363" y="1215875"/>
            <a:ext cx="414337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870900" y="2654250"/>
            <a:ext cx="357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Unlike feedforward networks, RNNs have loops that allow them to retain information from previous time steps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Attention is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 title="seq2seq_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030861"/>
            <a:ext cx="9144000" cy="4010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6619200" y="4392875"/>
            <a:ext cx="13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Source: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Link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Attention</a:t>
            </a:r>
            <a:r>
              <a:rPr lang="en-GB"/>
              <a:t> is here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396825" y="649200"/>
            <a:ext cx="5659200" cy="1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Let αij be a probability that the target word yi is aligned to, or translated from, a source word xj . 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475" y="1608500"/>
            <a:ext cx="5211750" cy="12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10605" r="14443" t="0"/>
          <a:stretch/>
        </p:blipFill>
        <p:spPr>
          <a:xfrm>
            <a:off x="3272012" y="3454575"/>
            <a:ext cx="2028475" cy="13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875" y="3426199"/>
            <a:ext cx="2372672" cy="14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3220050" y="2992875"/>
            <a:ext cx="21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Context Vector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6315488" y="2992875"/>
            <a:ext cx="21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Attention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727" y="1103025"/>
            <a:ext cx="2250900" cy="37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2363900" y="4757225"/>
            <a:ext cx="90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Source:</a:t>
            </a:r>
            <a:r>
              <a:rPr lang="en-GB" sz="800" u="sng">
                <a:solidFill>
                  <a:schemeClr val="hlink"/>
                </a:solidFill>
                <a:hlinkClick r:id="rId7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Attention is here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200" y="1017725"/>
            <a:ext cx="7173602" cy="3939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8"/>
          <p:cNvSpPr txBox="1"/>
          <p:nvPr/>
        </p:nvSpPr>
        <p:spPr>
          <a:xfrm>
            <a:off x="7195675" y="657350"/>
            <a:ext cx="90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Source: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 Transformer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397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Encoder</a:t>
            </a:r>
            <a:r>
              <a:rPr lang="en-GB"/>
              <a:t> + </a:t>
            </a:r>
            <a:r>
              <a:rPr lang="en-GB">
                <a:solidFill>
                  <a:srgbClr val="980000"/>
                </a:solidFill>
              </a:rPr>
              <a:t>Decoder</a:t>
            </a:r>
            <a:r>
              <a:rPr lang="en-GB"/>
              <a:t> architecture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Unlike RNNs and LSTMs, Transformers process entire sequences in </a:t>
            </a:r>
            <a:r>
              <a:rPr b="1" lang="en-GB"/>
              <a:t>parallel</a:t>
            </a:r>
            <a:r>
              <a:rPr lang="en-GB"/>
              <a:t>, making them more efficient and scalable.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</a:t>
            </a:r>
            <a:r>
              <a:rPr b="1" lang="en-GB"/>
              <a:t>self-attention mechanism</a:t>
            </a:r>
            <a:r>
              <a:rPr lang="en-GB"/>
              <a:t>, allows models to capture long-range dependencies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919" y="0"/>
            <a:ext cx="42283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/>
          <p:nvPr/>
        </p:nvSpPr>
        <p:spPr>
          <a:xfrm>
            <a:off x="5237325" y="1646250"/>
            <a:ext cx="1236900" cy="1932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6609500" y="1017725"/>
            <a:ext cx="1236900" cy="25605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7701625" y="4572450"/>
            <a:ext cx="90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Source: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8520600" cy="17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: A sentence </a:t>
            </a:r>
            <a:r>
              <a:rPr lang="en-GB"/>
              <a:t>with 6 words.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Output : Sentence with 6 words. (Translation task)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Input/output embeddings : d_model X 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 Transformer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6134" l="0" r="0" t="67330"/>
          <a:stretch/>
        </p:blipFill>
        <p:spPr>
          <a:xfrm>
            <a:off x="4196675" y="248825"/>
            <a:ext cx="4228350" cy="13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13" y="3387925"/>
            <a:ext cx="5286375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494725" y="2926225"/>
            <a:ext cx="25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accent1"/>
                </a:solidFill>
              </a:rPr>
              <a:t>Positional encodings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2361" r="60561" t="0"/>
          <a:stretch/>
        </p:blipFill>
        <p:spPr>
          <a:xfrm>
            <a:off x="704775" y="1152475"/>
            <a:ext cx="2548026" cy="39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3948" l="60892" r="1438" t="1809"/>
          <a:stretch/>
        </p:blipFill>
        <p:spPr>
          <a:xfrm>
            <a:off x="5041850" y="1152475"/>
            <a:ext cx="2588700" cy="37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7701625" y="4572450"/>
            <a:ext cx="90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Source: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66825" y="1152475"/>
            <a:ext cx="427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transformer is the backbone of the modern Large Language Models(LLMs) like ChatGPT, Gemini, Claude,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They enable language understanding, translation, and even image processing.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Initially</a:t>
            </a:r>
            <a:r>
              <a:rPr lang="en-GB"/>
              <a:t> introduced for the accurate language translation tasks.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825" y="1170125"/>
            <a:ext cx="4199776" cy="239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92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9825"/>
            <a:ext cx="6165650" cy="3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17290" l="8442" r="18527" t="46598"/>
          <a:stretch/>
        </p:blipFill>
        <p:spPr>
          <a:xfrm>
            <a:off x="5245850" y="88525"/>
            <a:ext cx="3087802" cy="1857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33"/>
          <p:cNvSpPr txBox="1"/>
          <p:nvPr/>
        </p:nvSpPr>
        <p:spPr>
          <a:xfrm>
            <a:off x="6951925" y="4452575"/>
            <a:ext cx="109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Source: 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Link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6243825" y="2533375"/>
            <a:ext cx="26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Using skip connections such that HO = x + f(x)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</a:t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5365875" y="1152475"/>
            <a:ext cx="3466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Although this is only for a single head.</a:t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b="0" l="13197" r="8012" t="0"/>
          <a:stretch/>
        </p:blipFill>
        <p:spPr>
          <a:xfrm>
            <a:off x="326475" y="1152475"/>
            <a:ext cx="4820700" cy="23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75" y="3789025"/>
            <a:ext cx="3653825" cy="7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150" y="2505325"/>
            <a:ext cx="29813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438275" y="3543775"/>
            <a:ext cx="109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Source: </a:t>
            </a:r>
            <a:r>
              <a:rPr lang="en-GB" sz="1000" u="sng">
                <a:solidFill>
                  <a:schemeClr val="hlink"/>
                </a:solidFill>
                <a:hlinkClick r:id="rId6"/>
              </a:rPr>
              <a:t>Link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738" y="1017725"/>
            <a:ext cx="6824525" cy="3820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35"/>
          <p:cNvSpPr txBox="1"/>
          <p:nvPr/>
        </p:nvSpPr>
        <p:spPr>
          <a:xfrm>
            <a:off x="1213000" y="4438225"/>
            <a:ext cx="109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Source: </a:t>
            </a:r>
            <a:r>
              <a:rPr lang="en-GB" sz="1000" u="sng">
                <a:solidFill>
                  <a:schemeClr val="hlink"/>
                </a:solidFill>
                <a:hlinkClick r:id="rId4"/>
              </a:rPr>
              <a:t>Link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(Decoder)</a:t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5722" l="47229" r="9169" t="0"/>
          <a:stretch/>
        </p:blipFill>
        <p:spPr>
          <a:xfrm>
            <a:off x="5860850" y="100425"/>
            <a:ext cx="1843625" cy="484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75" y="1069700"/>
            <a:ext cx="4572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267175" y="4779275"/>
            <a:ext cx="83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Source: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5817825" y="1152475"/>
            <a:ext cx="30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</a:t>
            </a:r>
            <a:r>
              <a:rPr lang="en-GB"/>
              <a:t>prevent the decoder from looking at future tokens, you apply a look ahead mask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masking is the only difference in how the attention scores are calculated in the first multi-headed attention layer.</a:t>
            </a:r>
            <a:endParaRPr/>
          </a:p>
        </p:txBody>
      </p:sp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 (Decoder)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3425"/>
            <a:ext cx="5477425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/>
        </p:nvSpPr>
        <p:spPr>
          <a:xfrm>
            <a:off x="311700" y="3452150"/>
            <a:ext cx="83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Source: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Self-Attention(Decoder)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950" y="1152475"/>
            <a:ext cx="5070125" cy="25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430950" y="3836350"/>
            <a:ext cx="83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Source: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5767625" y="1152475"/>
            <a:ext cx="31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And the rest is the same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Li</a:t>
            </a:r>
            <a:r>
              <a:rPr lang="en-GB" u="sng">
                <a:solidFill>
                  <a:schemeClr val="hlink"/>
                </a:solidFill>
                <a:hlinkClick r:id="rId4"/>
              </a:rPr>
              <a:t>nk</a:t>
            </a:r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710734" y="73700"/>
            <a:ext cx="45403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LLMs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Encoder only architecture, Bidirectional model, WordPiece tokenization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ChatGPT: </a:t>
            </a:r>
            <a:r>
              <a:rPr lang="en-GB"/>
              <a:t>Decoder only architecture, Byte-Pair encoding(BPE)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Gemini: Decoder only architecture, </a:t>
            </a:r>
            <a:r>
              <a:rPr lang="en-GB"/>
              <a:t>WordPiece tokenization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0250" y="1678900"/>
            <a:ext cx="292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75" y="1123238"/>
            <a:ext cx="6713149" cy="28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83775" y="4158900"/>
            <a:ext cx="86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Source: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9324" y="1123250"/>
            <a:ext cx="1742276" cy="311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6"/>
            <a:ext cx="8243750" cy="31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4296300" cy="24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researchers released their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paper</a:t>
            </a:r>
            <a:r>
              <a:rPr lang="en-GB"/>
              <a:t> in 2017, that started it 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Transformer uses </a:t>
            </a:r>
            <a:r>
              <a:rPr b="1" lang="en-GB"/>
              <a:t>Attention</a:t>
            </a:r>
            <a:r>
              <a:rPr lang="en-GB"/>
              <a:t> to understand the relationships between different elements in a sequence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2590" l="10309" r="8895" t="5867"/>
          <a:stretch/>
        </p:blipFill>
        <p:spPr>
          <a:xfrm>
            <a:off x="4648200" y="705000"/>
            <a:ext cx="4383825" cy="25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2394550" y="3883200"/>
            <a:ext cx="487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202122"/>
                </a:solidFill>
                <a:highlight>
                  <a:srgbClr val="FFFFFF"/>
                </a:highlight>
                <a:latin typeface="Pinyon Script"/>
                <a:ea typeface="Pinyon Script"/>
                <a:cs typeface="Pinyon Script"/>
                <a:sym typeface="Pinyon Script"/>
              </a:rPr>
              <a:t>"</a:t>
            </a:r>
            <a:r>
              <a:rPr i="1" lang="en-GB" sz="1500">
                <a:solidFill>
                  <a:srgbClr val="2021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word is characterized by the company it keeps"</a:t>
            </a:r>
            <a:r>
              <a:rPr lang="en-GB" sz="1500">
                <a:solidFill>
                  <a:srgbClr val="2021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-GB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John Rupert Firth</a:t>
            </a:r>
            <a:r>
              <a:rPr lang="en-GB" sz="1300">
                <a:solidFill>
                  <a:srgbClr val="202122"/>
                </a:solidFill>
                <a:highlight>
                  <a:srgbClr val="FFFFFF"/>
                </a:highlight>
              </a:rPr>
              <a:t>,1957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Transformers 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4588"/>
            <a:ext cx="8296372" cy="34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11700" y="4559875"/>
            <a:ext cx="90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</a:rPr>
              <a:t>Source: </a:t>
            </a:r>
            <a:r>
              <a:rPr lang="en-GB" sz="600" u="sng">
                <a:solidFill>
                  <a:schemeClr val="hlink"/>
                </a:solidFill>
                <a:hlinkClick r:id="rId4"/>
              </a:rPr>
              <a:t>Medium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</a:t>
            </a:r>
            <a:r>
              <a:rPr lang="en-GB"/>
              <a:t> Transformers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Word2Vec</a:t>
            </a:r>
            <a:r>
              <a:rPr lang="en-GB"/>
              <a:t> (2013)</a:t>
            </a:r>
            <a:r>
              <a:rPr lang="en-GB"/>
              <a:t> introduced vector representation of words that capture meaning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Recurrent Neural Networks (RNNs)(2014) – Introduced sequence learning, but suffered from vanishing gradients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Long Short-Term Memory (LSTM) &amp; GRU (2015) – Improved RNNs by addressing long-range dependencies.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Seq2Seq Models &amp; Attention (2017) – Attention mechanisms helped improve </a:t>
            </a:r>
            <a:r>
              <a:rPr lang="en-GB"/>
              <a:t>machine </a:t>
            </a:r>
            <a:r>
              <a:rPr lang="en-GB"/>
              <a:t>translation.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2365200" cy="28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Essentially model’s way to represent the word in an orderly manner in high </a:t>
            </a:r>
            <a:r>
              <a:rPr lang="en-GB"/>
              <a:t>dimensional space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Word2vec used Continuous bag of words (CBOW) and Continuous skip gram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575" y="661263"/>
            <a:ext cx="531637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624750" y="4269175"/>
            <a:ext cx="11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Demo Link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0" y="1157900"/>
            <a:ext cx="7143000" cy="345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21"/>
          <p:cNvSpPr txBox="1"/>
          <p:nvPr/>
        </p:nvSpPr>
        <p:spPr>
          <a:xfrm>
            <a:off x="1068875" y="4648525"/>
            <a:ext cx="75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Source: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Link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